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emf" ContentType="image/x-emf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4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92" r:id="rId10"/>
    <p:sldId id="293" r:id="rId11"/>
    <p:sldId id="288" r:id="rId12"/>
    <p:sldId id="289" r:id="rId13"/>
    <p:sldId id="290" r:id="rId14"/>
    <p:sldId id="294" r:id="rId15"/>
    <p:sldId id="295" r:id="rId16"/>
    <p:sldId id="296" r:id="rId17"/>
    <p:sldId id="297" r:id="rId18"/>
    <p:sldId id="299" r:id="rId19"/>
    <p:sldId id="300" r:id="rId20"/>
    <p:sldId id="30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9"/>
    <p:restoredTop sz="94444"/>
  </p:normalViewPr>
  <p:slideViewPr>
    <p:cSldViewPr snapToGrid="0" snapToObjects="1">
      <p:cViewPr varScale="1">
        <p:scale>
          <a:sx n="124" d="100"/>
          <a:sy n="124" d="100"/>
        </p:scale>
        <p:origin x="63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EEE83-F12F-AC45-9922-3D9F82115AF3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B41-126A-404D-948F-EEE7D188C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82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CAB41-126A-404D-948F-EEE7D188CD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3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CAB41-126A-404D-948F-EEE7D188CD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1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CAB41-126A-404D-948F-EEE7D188CD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9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F8334-EA1F-A544-9023-313FEF1967EE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33EC-6C0C-3140-880F-3BB94D74B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7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F8334-EA1F-A544-9023-313FEF1967EE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33EC-6C0C-3140-880F-3BB94D74B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9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F8334-EA1F-A544-9023-313FEF1967EE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33EC-6C0C-3140-880F-3BB94D74B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34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F8334-EA1F-A544-9023-313FEF1967EE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33EC-6C0C-3140-880F-3BB94D74B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06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F8334-EA1F-A544-9023-313FEF1967EE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33EC-6C0C-3140-880F-3BB94D74B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16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F8334-EA1F-A544-9023-313FEF1967EE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33EC-6C0C-3140-880F-3BB94D74B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94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F8334-EA1F-A544-9023-313FEF1967EE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33EC-6C0C-3140-880F-3BB94D74B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F8334-EA1F-A544-9023-313FEF1967EE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33EC-6C0C-3140-880F-3BB94D74B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1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F8334-EA1F-A544-9023-313FEF1967EE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33EC-6C0C-3140-880F-3BB94D74B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4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F8334-EA1F-A544-9023-313FEF1967EE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33EC-6C0C-3140-880F-3BB94D74B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3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F8334-EA1F-A544-9023-313FEF1967EE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33EC-6C0C-3140-880F-3BB94D74B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8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F8334-EA1F-A544-9023-313FEF1967EE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D33EC-6C0C-3140-880F-3BB94D74B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16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hyperlink" Target="https://en.wikipedia.org/wiki/File:Venturi_Tube_en.webm#file" TargetMode="External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7" Type="http://schemas.openxmlformats.org/officeDocument/2006/relationships/image" Target="../media/image42.emf"/><Relationship Id="rId8" Type="http://schemas.openxmlformats.org/officeDocument/2006/relationships/image" Target="../media/image43.emf"/><Relationship Id="rId9" Type="http://schemas.openxmlformats.org/officeDocument/2006/relationships/image" Target="../media/image44.emf"/><Relationship Id="rId10" Type="http://schemas.openxmlformats.org/officeDocument/2006/relationships/image" Target="../media/image45.png"/><Relationship Id="rId1" Type="http://schemas.microsoft.com/office/2007/relationships/media" Target="../media/media2.m4v"/><Relationship Id="rId2" Type="http://schemas.openxmlformats.org/officeDocument/2006/relationships/video" Target="../media/media2.m4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7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emf"/><Relationship Id="rId5" Type="http://schemas.openxmlformats.org/officeDocument/2006/relationships/image" Target="../media/image19.tiff"/><Relationship Id="rId6" Type="http://schemas.openxmlformats.org/officeDocument/2006/relationships/image" Target="../media/image20.emf"/><Relationship Id="rId7" Type="http://schemas.openxmlformats.org/officeDocument/2006/relationships/image" Target="../media/image21.tiff"/><Relationship Id="rId8" Type="http://schemas.openxmlformats.org/officeDocument/2006/relationships/image" Target="../media/image22.tiff"/><Relationship Id="rId9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30822" y="-581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Dry Water : Consequences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230822" y="1180780"/>
            <a:ext cx="3972615" cy="46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 Bernoulli levitation:</a:t>
            </a:r>
          </a:p>
          <a:p>
            <a:r>
              <a:rPr lang="en-US" sz="2800" dirty="0" smtClean="0"/>
              <a:t>The calculation uses friction factor, so this is not completely Bernoulli!  </a:t>
            </a:r>
          </a:p>
          <a:p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588" y="3606200"/>
            <a:ext cx="6454775" cy="3251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688" y="1042988"/>
            <a:ext cx="3643312" cy="27221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29388" y="4443413"/>
            <a:ext cx="25881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Bernoulli levitation, </a:t>
            </a:r>
          </a:p>
          <a:p>
            <a:r>
              <a:rPr lang="en-US" dirty="0" smtClean="0"/>
              <a:t>Waltham, Bendall, and</a:t>
            </a:r>
          </a:p>
          <a:p>
            <a:r>
              <a:rPr lang="en-US" dirty="0" err="1" smtClean="0"/>
              <a:t>Kotlicki</a:t>
            </a:r>
            <a:r>
              <a:rPr lang="en-US" dirty="0" smtClean="0"/>
              <a:t>, Am. J. Phys.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3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more streamlines (2d)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581" y="1922931"/>
            <a:ext cx="3601419" cy="3611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74" y="5798348"/>
            <a:ext cx="51435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6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Streamlines in 2d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In 2d there is are two variables, one equation and one constraint (conservation of energy). Hence, once you fix the initial condition the motion is constrained on a curve. For example, in the base below, x^2+y^2 is constant and the other coordinate is a periodic variable.  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24" y="3821059"/>
            <a:ext cx="2861593" cy="2805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021" y="4223937"/>
            <a:ext cx="27813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Streamlines in 3d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In 3d there are three variables but one constraint so once you fix the initial condition the motion happens on a surface, however complicated. Hence it is described by two coordinates. </a:t>
            </a:r>
          </a:p>
          <a:p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Now the streamlines are not, in general, </a:t>
            </a:r>
            <a:r>
              <a:rPr lang="en-US" sz="2800" dirty="0" err="1" smtClean="0">
                <a:latin typeface="Georgia" charset="0"/>
                <a:ea typeface="Georgia" charset="0"/>
                <a:cs typeface="Georgia" charset="0"/>
              </a:rPr>
              <a:t>integrable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. (They can still be calculated though). </a:t>
            </a:r>
          </a:p>
          <a:p>
            <a:r>
              <a:rPr lang="en-US" sz="2800" dirty="0" smtClean="0">
                <a:solidFill>
                  <a:srgbClr val="C00000"/>
                </a:solidFill>
                <a:latin typeface="Georgia" charset="0"/>
                <a:ea typeface="Georgia" charset="0"/>
                <a:cs typeface="Georgia" charset="0"/>
              </a:rPr>
              <a:t>They can be chaotic. </a:t>
            </a:r>
            <a:endParaRPr lang="en-US" sz="2800" dirty="0">
              <a:solidFill>
                <a:srgbClr val="C000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00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ABC streamlines (C=0)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018" y="1653988"/>
            <a:ext cx="452596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ABC streamlines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53219"/>
            <a:ext cx="4178300" cy="412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1598332"/>
            <a:ext cx="4178300" cy="412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5475613"/>
            <a:ext cx="3479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Venturi</a:t>
            </a:r>
            <a:r>
              <a:rPr lang="en-US" dirty="0" smtClean="0"/>
              <a:t> tube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12" y="1656577"/>
            <a:ext cx="4823286" cy="2610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93" y="4772936"/>
            <a:ext cx="2984500" cy="838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603" y="6329082"/>
            <a:ext cx="254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picture credit : Wikipedia</a:t>
            </a:r>
            <a:endParaRPr lang="en-US" dirty="0"/>
          </a:p>
        </p:txBody>
      </p:sp>
      <p:pic>
        <p:nvPicPr>
          <p:cNvPr id="7" name="Picture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798" y="1835546"/>
            <a:ext cx="4051205" cy="33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5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Pitot tube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869" y="1417638"/>
            <a:ext cx="2876211" cy="4525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324" y="1701271"/>
            <a:ext cx="2581376" cy="22706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429375"/>
            <a:ext cx="249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source : </a:t>
            </a:r>
            <a:r>
              <a:rPr lang="en-US" dirty="0" err="1" smtClean="0"/>
              <a:t>wikipedia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283" y="1701271"/>
            <a:ext cx="2586917" cy="247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Anemometers and PIV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093" y="1417638"/>
            <a:ext cx="1523207" cy="15084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861" y="1417638"/>
            <a:ext cx="5232401" cy="4323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46437"/>
            <a:ext cx="4418013" cy="25526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074862"/>
            <a:ext cx="8958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credit: https://</a:t>
            </a:r>
            <a:r>
              <a:rPr lang="en-US" sz="1600" dirty="0" err="1"/>
              <a:t>meeng.technion.ac.il</a:t>
            </a:r>
            <a:r>
              <a:rPr lang="en-US" sz="1600" dirty="0"/>
              <a:t>/oscillations-of-tethered-bodies-as-a-result-of-fluid-structure-interaction/</a:t>
            </a:r>
          </a:p>
        </p:txBody>
      </p:sp>
    </p:spTree>
    <p:extLst>
      <p:ext uri="{BB962C8B-B14F-4D97-AF65-F5344CB8AC3E}">
        <p14:creationId xmlns:p14="http://schemas.microsoft.com/office/powerpoint/2010/main" val="198302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11" y="-373253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Complex fluids</a:t>
            </a:r>
            <a:endParaRPr lang="en-US" sz="4000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0" y="5991040"/>
            <a:ext cx="9008032" cy="866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Newtonian fluid with </a:t>
            </a:r>
            <a:r>
              <a:rPr lang="en-US" sz="2800" i="1" dirty="0" smtClean="0">
                <a:solidFill>
                  <a:schemeClr val="tx2"/>
                </a:solidFill>
              </a:rPr>
              <a:t>additives</a:t>
            </a:r>
            <a:r>
              <a:rPr lang="en-US" sz="2800" i="1" dirty="0" smtClean="0"/>
              <a:t> </a:t>
            </a:r>
            <a:r>
              <a:rPr lang="en-US" sz="2800" dirty="0" smtClean="0"/>
              <a:t>as model for complex fluid.</a:t>
            </a:r>
            <a:endParaRPr lang="en-US" sz="2800" i="1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118417" y="447229"/>
            <a:ext cx="0" cy="48988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44714" y="4778114"/>
            <a:ext cx="8356185" cy="438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5799"/>
            <a:ext cx="1320800" cy="469900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sp>
        <p:nvSpPr>
          <p:cNvPr id="17" name="Freeform 16"/>
          <p:cNvSpPr/>
          <p:nvPr/>
        </p:nvSpPr>
        <p:spPr>
          <a:xfrm>
            <a:off x="1454469" y="1099555"/>
            <a:ext cx="6298619" cy="2405702"/>
          </a:xfrm>
          <a:custGeom>
            <a:avLst/>
            <a:gdLst>
              <a:gd name="connsiteX0" fmla="*/ 5159 w 6298619"/>
              <a:gd name="connsiteY0" fmla="*/ 75831 h 2405702"/>
              <a:gd name="connsiteX1" fmla="*/ 24115 w 6298619"/>
              <a:gd name="connsiteY1" fmla="*/ 701440 h 2405702"/>
              <a:gd name="connsiteX2" fmla="*/ 194721 w 6298619"/>
              <a:gd name="connsiteY2" fmla="*/ 1213302 h 2405702"/>
              <a:gd name="connsiteX3" fmla="*/ 479064 w 6298619"/>
              <a:gd name="connsiteY3" fmla="*/ 1725164 h 2405702"/>
              <a:gd name="connsiteX4" fmla="*/ 1294181 w 6298619"/>
              <a:gd name="connsiteY4" fmla="*/ 2350773 h 2405702"/>
              <a:gd name="connsiteX5" fmla="*/ 3076064 w 6298619"/>
              <a:gd name="connsiteY5" fmla="*/ 2369730 h 2405702"/>
              <a:gd name="connsiteX6" fmla="*/ 4251349 w 6298619"/>
              <a:gd name="connsiteY6" fmla="*/ 2312857 h 2405702"/>
              <a:gd name="connsiteX7" fmla="*/ 5028554 w 6298619"/>
              <a:gd name="connsiteY7" fmla="*/ 1952658 h 2405702"/>
              <a:gd name="connsiteX8" fmla="*/ 5673065 w 6298619"/>
              <a:gd name="connsiteY8" fmla="*/ 1156428 h 2405702"/>
              <a:gd name="connsiteX9" fmla="*/ 6298619 w 6298619"/>
              <a:gd name="connsiteY9" fmla="*/ 0 h 2405702"/>
              <a:gd name="connsiteX10" fmla="*/ 6298619 w 6298619"/>
              <a:gd name="connsiteY10" fmla="*/ 0 h 240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98619" h="2405702">
                <a:moveTo>
                  <a:pt x="5159" y="75831"/>
                </a:moveTo>
                <a:cubicBezTo>
                  <a:pt x="-1160" y="293846"/>
                  <a:pt x="-7479" y="511862"/>
                  <a:pt x="24115" y="701440"/>
                </a:cubicBezTo>
                <a:cubicBezTo>
                  <a:pt x="55709" y="891018"/>
                  <a:pt x="118896" y="1042681"/>
                  <a:pt x="194721" y="1213302"/>
                </a:cubicBezTo>
                <a:cubicBezTo>
                  <a:pt x="270546" y="1383923"/>
                  <a:pt x="295821" y="1535586"/>
                  <a:pt x="479064" y="1725164"/>
                </a:cubicBezTo>
                <a:cubicBezTo>
                  <a:pt x="662307" y="1914743"/>
                  <a:pt x="861348" y="2243345"/>
                  <a:pt x="1294181" y="2350773"/>
                </a:cubicBezTo>
                <a:cubicBezTo>
                  <a:pt x="1727014" y="2458201"/>
                  <a:pt x="2583203" y="2376049"/>
                  <a:pt x="3076064" y="2369730"/>
                </a:cubicBezTo>
                <a:cubicBezTo>
                  <a:pt x="3568925" y="2363411"/>
                  <a:pt x="3925934" y="2382369"/>
                  <a:pt x="4251349" y="2312857"/>
                </a:cubicBezTo>
                <a:cubicBezTo>
                  <a:pt x="4576764" y="2243345"/>
                  <a:pt x="4791601" y="2145396"/>
                  <a:pt x="5028554" y="1952658"/>
                </a:cubicBezTo>
                <a:cubicBezTo>
                  <a:pt x="5265507" y="1759920"/>
                  <a:pt x="5461388" y="1481871"/>
                  <a:pt x="5673065" y="1156428"/>
                </a:cubicBezTo>
                <a:cubicBezTo>
                  <a:pt x="5884742" y="830985"/>
                  <a:pt x="6298619" y="0"/>
                  <a:pt x="6298619" y="0"/>
                </a:cubicBezTo>
                <a:lnTo>
                  <a:pt x="6298619" y="0"/>
                </a:lnTo>
              </a:path>
            </a:pathLst>
          </a:cu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373242" y="1658465"/>
            <a:ext cx="2042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sz="2400" dirty="0" err="1" smtClean="0"/>
              <a:t>water+pollen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493149" y="1565987"/>
            <a:ext cx="151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sz="2400" dirty="0" smtClean="0"/>
              <a:t>wet sand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54168" y="2551853"/>
            <a:ext cx="2948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“cornstarch solution”</a:t>
            </a:r>
          </a:p>
        </p:txBody>
      </p:sp>
      <p:sp>
        <p:nvSpPr>
          <p:cNvPr id="22" name="Freeform 21"/>
          <p:cNvSpPr/>
          <p:nvPr/>
        </p:nvSpPr>
        <p:spPr>
          <a:xfrm>
            <a:off x="1326934" y="4606756"/>
            <a:ext cx="7373965" cy="37916"/>
          </a:xfrm>
          <a:custGeom>
            <a:avLst/>
            <a:gdLst>
              <a:gd name="connsiteX0" fmla="*/ 0 w 7373965"/>
              <a:gd name="connsiteY0" fmla="*/ 0 h 37916"/>
              <a:gd name="connsiteX1" fmla="*/ 5990162 w 7373965"/>
              <a:gd name="connsiteY1" fmla="*/ 18958 h 37916"/>
              <a:gd name="connsiteX2" fmla="*/ 7373965 w 7373965"/>
              <a:gd name="connsiteY2" fmla="*/ 37916 h 3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3965" h="37916">
                <a:moveTo>
                  <a:pt x="0" y="0"/>
                </a:moveTo>
                <a:lnTo>
                  <a:pt x="5990162" y="18958"/>
                </a:lnTo>
                <a:lnTo>
                  <a:pt x="7373965" y="37916"/>
                </a:lnTo>
              </a:path>
            </a:pathLst>
          </a:cu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971445" y="2274941"/>
            <a:ext cx="5781643" cy="1649333"/>
          </a:xfrm>
          <a:custGeom>
            <a:avLst/>
            <a:gdLst>
              <a:gd name="connsiteX0" fmla="*/ 0 w 5781643"/>
              <a:gd name="connsiteY0" fmla="*/ 1630375 h 1649333"/>
              <a:gd name="connsiteX1" fmla="*/ 2085183 w 5781643"/>
              <a:gd name="connsiteY1" fmla="*/ 1649333 h 1649333"/>
              <a:gd name="connsiteX2" fmla="*/ 3165687 w 5781643"/>
              <a:gd name="connsiteY2" fmla="*/ 1611417 h 1649333"/>
              <a:gd name="connsiteX3" fmla="*/ 4359928 w 5781643"/>
              <a:gd name="connsiteY3" fmla="*/ 1346007 h 1649333"/>
              <a:gd name="connsiteX4" fmla="*/ 5194001 w 5781643"/>
              <a:gd name="connsiteY4" fmla="*/ 777272 h 1649333"/>
              <a:gd name="connsiteX5" fmla="*/ 5781643 w 5781643"/>
              <a:gd name="connsiteY5" fmla="*/ 0 h 1649333"/>
              <a:gd name="connsiteX6" fmla="*/ 5781643 w 5781643"/>
              <a:gd name="connsiteY6" fmla="*/ 0 h 164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1643" h="1649333">
                <a:moveTo>
                  <a:pt x="0" y="1630375"/>
                </a:moveTo>
                <a:lnTo>
                  <a:pt x="2085183" y="1649333"/>
                </a:lnTo>
                <a:cubicBezTo>
                  <a:pt x="2612798" y="1646173"/>
                  <a:pt x="2786563" y="1661971"/>
                  <a:pt x="3165687" y="1611417"/>
                </a:cubicBezTo>
                <a:cubicBezTo>
                  <a:pt x="3544811" y="1560863"/>
                  <a:pt x="4021876" y="1485031"/>
                  <a:pt x="4359928" y="1346007"/>
                </a:cubicBezTo>
                <a:cubicBezTo>
                  <a:pt x="4697980" y="1206983"/>
                  <a:pt x="4957049" y="1001606"/>
                  <a:pt x="5194001" y="777272"/>
                </a:cubicBezTo>
                <a:cubicBezTo>
                  <a:pt x="5430953" y="552938"/>
                  <a:pt x="5781643" y="0"/>
                  <a:pt x="5781643" y="0"/>
                </a:cubicBezTo>
                <a:lnTo>
                  <a:pt x="5781643" y="0"/>
                </a:lnTo>
              </a:path>
            </a:pathLst>
          </a:cu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1971445" y="2362007"/>
            <a:ext cx="6794781" cy="1998297"/>
          </a:xfrm>
          <a:custGeom>
            <a:avLst/>
            <a:gdLst>
              <a:gd name="connsiteX0" fmla="*/ 0 w 6794781"/>
              <a:gd name="connsiteY0" fmla="*/ 1998297 h 1998297"/>
              <a:gd name="connsiteX1" fmla="*/ 492862 w 6794781"/>
              <a:gd name="connsiteY1" fmla="*/ 1998297 h 1998297"/>
              <a:gd name="connsiteX2" fmla="*/ 1725015 w 6794781"/>
              <a:gd name="connsiteY2" fmla="*/ 1979339 h 1998297"/>
              <a:gd name="connsiteX3" fmla="*/ 3203599 w 6794781"/>
              <a:gd name="connsiteY3" fmla="*/ 1941424 h 1998297"/>
              <a:gd name="connsiteX4" fmla="*/ 4644271 w 6794781"/>
              <a:gd name="connsiteY4" fmla="*/ 1676014 h 1998297"/>
              <a:gd name="connsiteX5" fmla="*/ 5762687 w 6794781"/>
              <a:gd name="connsiteY5" fmla="*/ 1069363 h 1998297"/>
              <a:gd name="connsiteX6" fmla="*/ 6501979 w 6794781"/>
              <a:gd name="connsiteY6" fmla="*/ 386880 h 1998297"/>
              <a:gd name="connsiteX7" fmla="*/ 6767366 w 6794781"/>
              <a:gd name="connsiteY7" fmla="*/ 26681 h 1998297"/>
              <a:gd name="connsiteX8" fmla="*/ 6786322 w 6794781"/>
              <a:gd name="connsiteY8" fmla="*/ 26681 h 199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781" h="1998297">
                <a:moveTo>
                  <a:pt x="0" y="1998297"/>
                </a:moveTo>
                <a:lnTo>
                  <a:pt x="492862" y="1998297"/>
                </a:lnTo>
                <a:lnTo>
                  <a:pt x="1725015" y="1979339"/>
                </a:lnTo>
                <a:cubicBezTo>
                  <a:pt x="2176804" y="1969860"/>
                  <a:pt x="2717056" y="1991978"/>
                  <a:pt x="3203599" y="1941424"/>
                </a:cubicBezTo>
                <a:cubicBezTo>
                  <a:pt x="3690142" y="1890870"/>
                  <a:pt x="4217756" y="1821357"/>
                  <a:pt x="4644271" y="1676014"/>
                </a:cubicBezTo>
                <a:cubicBezTo>
                  <a:pt x="5070786" y="1530671"/>
                  <a:pt x="5453069" y="1284219"/>
                  <a:pt x="5762687" y="1069363"/>
                </a:cubicBezTo>
                <a:cubicBezTo>
                  <a:pt x="6072305" y="854507"/>
                  <a:pt x="6334533" y="560660"/>
                  <a:pt x="6501979" y="386880"/>
                </a:cubicBezTo>
                <a:cubicBezTo>
                  <a:pt x="6669425" y="213100"/>
                  <a:pt x="6719976" y="86714"/>
                  <a:pt x="6767366" y="26681"/>
                </a:cubicBezTo>
                <a:cubicBezTo>
                  <a:pt x="6814756" y="-33352"/>
                  <a:pt x="6786322" y="26681"/>
                  <a:pt x="6786322" y="26681"/>
                </a:cubicBezTo>
              </a:path>
            </a:pathLst>
          </a:cu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64420" y="4360304"/>
            <a:ext cx="1173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“water”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415940" y="3241791"/>
            <a:ext cx="848480" cy="14878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40" y="2799319"/>
            <a:ext cx="2362200" cy="419100"/>
          </a:xfrm>
          <a:prstGeom prst="rect">
            <a:avLst/>
          </a:prstGeom>
        </p:spPr>
      </p:pic>
      <p:sp>
        <p:nvSpPr>
          <p:cNvPr id="32" name="Right Brace 31"/>
          <p:cNvSpPr/>
          <p:nvPr/>
        </p:nvSpPr>
        <p:spPr>
          <a:xfrm>
            <a:off x="3649736" y="3616525"/>
            <a:ext cx="155448" cy="914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urved Connector 33"/>
          <p:cNvCxnSpPr/>
          <p:nvPr/>
        </p:nvCxnSpPr>
        <p:spPr>
          <a:xfrm rot="5400000">
            <a:off x="3580970" y="2349255"/>
            <a:ext cx="1988895" cy="1502554"/>
          </a:xfrm>
          <a:prstGeom prst="curvedConnector3">
            <a:avLst>
              <a:gd name="adj1" fmla="val 9765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141932" y="1225320"/>
            <a:ext cx="2369526" cy="924296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195" y="1225320"/>
            <a:ext cx="1143000" cy="4191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06869" y="1796820"/>
            <a:ext cx="115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sz="2400" dirty="0" smtClean="0"/>
              <a:t>honey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88" y="1281784"/>
            <a:ext cx="1130300" cy="41910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7493149" y="1239365"/>
            <a:ext cx="1650851" cy="910251"/>
          </a:xfrm>
          <a:prstGeom prst="rect">
            <a:avLst/>
          </a:prstGeom>
          <a:solidFill>
            <a:schemeClr val="accent1">
              <a:alpha val="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574435" y="2406040"/>
            <a:ext cx="2896776" cy="1402931"/>
          </a:xfrm>
          <a:prstGeom prst="rect">
            <a:avLst/>
          </a:prstGeom>
          <a:solidFill>
            <a:schemeClr val="accent3">
              <a:lumMod val="20000"/>
              <a:lumOff val="80000"/>
              <a:alpha val="16000"/>
            </a:schemeClr>
          </a:solidFill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613701" y="5044025"/>
            <a:ext cx="2888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Inertial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</a:t>
            </a:r>
            <a:r>
              <a:rPr lang="en-US" sz="2400" dirty="0" smtClean="0">
                <a:solidFill>
                  <a:srgbClr val="FF0000"/>
                </a:solidFill>
              </a:rPr>
              <a:t>hear-</a:t>
            </a:r>
            <a:r>
              <a:rPr lang="en-US" sz="2400" dirty="0" err="1" smtClean="0">
                <a:solidFill>
                  <a:srgbClr val="FF0000"/>
                </a:solidFill>
              </a:rPr>
              <a:t>thickenning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606869" y="447229"/>
            <a:ext cx="1089006" cy="3317709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554167" y="5044025"/>
            <a:ext cx="2521177" cy="947015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6814756" y="3495699"/>
            <a:ext cx="28434" cy="1850413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04658" y="1096216"/>
            <a:ext cx="232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shear-thinning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236377" y="1155069"/>
            <a:ext cx="2359126" cy="463836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47" y="5022815"/>
            <a:ext cx="1447800" cy="419100"/>
          </a:xfrm>
          <a:prstGeom prst="rect">
            <a:avLst/>
          </a:prstGeom>
        </p:spPr>
      </p:pic>
      <p:pic>
        <p:nvPicPr>
          <p:cNvPr id="65" name="Mythbuster_corsstarch_cropped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45404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9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80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6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11" y="-373253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Complex fluids</a:t>
            </a:r>
            <a:endParaRPr lang="en-US" sz="4000" dirty="0"/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0" y="5991040"/>
            <a:ext cx="9008032" cy="866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Newtonian fluid with </a:t>
            </a:r>
            <a:r>
              <a:rPr lang="en-US" sz="2800" i="1" dirty="0" smtClean="0">
                <a:solidFill>
                  <a:schemeClr val="tx2"/>
                </a:solidFill>
              </a:rPr>
              <a:t>additives</a:t>
            </a:r>
            <a:r>
              <a:rPr lang="en-US" sz="2800" i="1" dirty="0" smtClean="0"/>
              <a:t> </a:t>
            </a:r>
            <a:r>
              <a:rPr lang="en-US" sz="2800" dirty="0" smtClean="0"/>
              <a:t>as model for complex fluid.</a:t>
            </a:r>
            <a:endParaRPr lang="en-US" sz="2800" i="1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118417" y="447229"/>
            <a:ext cx="0" cy="48988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44714" y="4778114"/>
            <a:ext cx="8356185" cy="438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5799"/>
            <a:ext cx="1320800" cy="469900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sp>
        <p:nvSpPr>
          <p:cNvPr id="17" name="Freeform 16"/>
          <p:cNvSpPr/>
          <p:nvPr/>
        </p:nvSpPr>
        <p:spPr>
          <a:xfrm>
            <a:off x="1454469" y="1099555"/>
            <a:ext cx="6298619" cy="2405702"/>
          </a:xfrm>
          <a:custGeom>
            <a:avLst/>
            <a:gdLst>
              <a:gd name="connsiteX0" fmla="*/ 5159 w 6298619"/>
              <a:gd name="connsiteY0" fmla="*/ 75831 h 2405702"/>
              <a:gd name="connsiteX1" fmla="*/ 24115 w 6298619"/>
              <a:gd name="connsiteY1" fmla="*/ 701440 h 2405702"/>
              <a:gd name="connsiteX2" fmla="*/ 194721 w 6298619"/>
              <a:gd name="connsiteY2" fmla="*/ 1213302 h 2405702"/>
              <a:gd name="connsiteX3" fmla="*/ 479064 w 6298619"/>
              <a:gd name="connsiteY3" fmla="*/ 1725164 h 2405702"/>
              <a:gd name="connsiteX4" fmla="*/ 1294181 w 6298619"/>
              <a:gd name="connsiteY4" fmla="*/ 2350773 h 2405702"/>
              <a:gd name="connsiteX5" fmla="*/ 3076064 w 6298619"/>
              <a:gd name="connsiteY5" fmla="*/ 2369730 h 2405702"/>
              <a:gd name="connsiteX6" fmla="*/ 4251349 w 6298619"/>
              <a:gd name="connsiteY6" fmla="*/ 2312857 h 2405702"/>
              <a:gd name="connsiteX7" fmla="*/ 5028554 w 6298619"/>
              <a:gd name="connsiteY7" fmla="*/ 1952658 h 2405702"/>
              <a:gd name="connsiteX8" fmla="*/ 5673065 w 6298619"/>
              <a:gd name="connsiteY8" fmla="*/ 1156428 h 2405702"/>
              <a:gd name="connsiteX9" fmla="*/ 6298619 w 6298619"/>
              <a:gd name="connsiteY9" fmla="*/ 0 h 2405702"/>
              <a:gd name="connsiteX10" fmla="*/ 6298619 w 6298619"/>
              <a:gd name="connsiteY10" fmla="*/ 0 h 240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98619" h="2405702">
                <a:moveTo>
                  <a:pt x="5159" y="75831"/>
                </a:moveTo>
                <a:cubicBezTo>
                  <a:pt x="-1160" y="293846"/>
                  <a:pt x="-7479" y="511862"/>
                  <a:pt x="24115" y="701440"/>
                </a:cubicBezTo>
                <a:cubicBezTo>
                  <a:pt x="55709" y="891018"/>
                  <a:pt x="118896" y="1042681"/>
                  <a:pt x="194721" y="1213302"/>
                </a:cubicBezTo>
                <a:cubicBezTo>
                  <a:pt x="270546" y="1383923"/>
                  <a:pt x="295821" y="1535586"/>
                  <a:pt x="479064" y="1725164"/>
                </a:cubicBezTo>
                <a:cubicBezTo>
                  <a:pt x="662307" y="1914743"/>
                  <a:pt x="861348" y="2243345"/>
                  <a:pt x="1294181" y="2350773"/>
                </a:cubicBezTo>
                <a:cubicBezTo>
                  <a:pt x="1727014" y="2458201"/>
                  <a:pt x="2583203" y="2376049"/>
                  <a:pt x="3076064" y="2369730"/>
                </a:cubicBezTo>
                <a:cubicBezTo>
                  <a:pt x="3568925" y="2363411"/>
                  <a:pt x="3925934" y="2382369"/>
                  <a:pt x="4251349" y="2312857"/>
                </a:cubicBezTo>
                <a:cubicBezTo>
                  <a:pt x="4576764" y="2243345"/>
                  <a:pt x="4791601" y="2145396"/>
                  <a:pt x="5028554" y="1952658"/>
                </a:cubicBezTo>
                <a:cubicBezTo>
                  <a:pt x="5265507" y="1759920"/>
                  <a:pt x="5461388" y="1481871"/>
                  <a:pt x="5673065" y="1156428"/>
                </a:cubicBezTo>
                <a:cubicBezTo>
                  <a:pt x="5884742" y="830985"/>
                  <a:pt x="6298619" y="0"/>
                  <a:pt x="6298619" y="0"/>
                </a:cubicBezTo>
                <a:lnTo>
                  <a:pt x="6298619" y="0"/>
                </a:lnTo>
              </a:path>
            </a:pathLst>
          </a:cu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373242" y="1658465"/>
            <a:ext cx="2042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sz="2400" dirty="0" err="1" smtClean="0"/>
              <a:t>water+pollen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493149" y="1565987"/>
            <a:ext cx="151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sz="2400" dirty="0" smtClean="0"/>
              <a:t>wet sand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54168" y="2551853"/>
            <a:ext cx="2948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“cornstarch solution”</a:t>
            </a:r>
          </a:p>
        </p:txBody>
      </p:sp>
      <p:sp>
        <p:nvSpPr>
          <p:cNvPr id="22" name="Freeform 21"/>
          <p:cNvSpPr/>
          <p:nvPr/>
        </p:nvSpPr>
        <p:spPr>
          <a:xfrm>
            <a:off x="1326934" y="4606756"/>
            <a:ext cx="7373965" cy="37916"/>
          </a:xfrm>
          <a:custGeom>
            <a:avLst/>
            <a:gdLst>
              <a:gd name="connsiteX0" fmla="*/ 0 w 7373965"/>
              <a:gd name="connsiteY0" fmla="*/ 0 h 37916"/>
              <a:gd name="connsiteX1" fmla="*/ 5990162 w 7373965"/>
              <a:gd name="connsiteY1" fmla="*/ 18958 h 37916"/>
              <a:gd name="connsiteX2" fmla="*/ 7373965 w 7373965"/>
              <a:gd name="connsiteY2" fmla="*/ 37916 h 3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73965" h="37916">
                <a:moveTo>
                  <a:pt x="0" y="0"/>
                </a:moveTo>
                <a:lnTo>
                  <a:pt x="5990162" y="18958"/>
                </a:lnTo>
                <a:lnTo>
                  <a:pt x="7373965" y="37916"/>
                </a:lnTo>
              </a:path>
            </a:pathLst>
          </a:cu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971445" y="2274941"/>
            <a:ext cx="5781643" cy="1649333"/>
          </a:xfrm>
          <a:custGeom>
            <a:avLst/>
            <a:gdLst>
              <a:gd name="connsiteX0" fmla="*/ 0 w 5781643"/>
              <a:gd name="connsiteY0" fmla="*/ 1630375 h 1649333"/>
              <a:gd name="connsiteX1" fmla="*/ 2085183 w 5781643"/>
              <a:gd name="connsiteY1" fmla="*/ 1649333 h 1649333"/>
              <a:gd name="connsiteX2" fmla="*/ 3165687 w 5781643"/>
              <a:gd name="connsiteY2" fmla="*/ 1611417 h 1649333"/>
              <a:gd name="connsiteX3" fmla="*/ 4359928 w 5781643"/>
              <a:gd name="connsiteY3" fmla="*/ 1346007 h 1649333"/>
              <a:gd name="connsiteX4" fmla="*/ 5194001 w 5781643"/>
              <a:gd name="connsiteY4" fmla="*/ 777272 h 1649333"/>
              <a:gd name="connsiteX5" fmla="*/ 5781643 w 5781643"/>
              <a:gd name="connsiteY5" fmla="*/ 0 h 1649333"/>
              <a:gd name="connsiteX6" fmla="*/ 5781643 w 5781643"/>
              <a:gd name="connsiteY6" fmla="*/ 0 h 164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1643" h="1649333">
                <a:moveTo>
                  <a:pt x="0" y="1630375"/>
                </a:moveTo>
                <a:lnTo>
                  <a:pt x="2085183" y="1649333"/>
                </a:lnTo>
                <a:cubicBezTo>
                  <a:pt x="2612798" y="1646173"/>
                  <a:pt x="2786563" y="1661971"/>
                  <a:pt x="3165687" y="1611417"/>
                </a:cubicBezTo>
                <a:cubicBezTo>
                  <a:pt x="3544811" y="1560863"/>
                  <a:pt x="4021876" y="1485031"/>
                  <a:pt x="4359928" y="1346007"/>
                </a:cubicBezTo>
                <a:cubicBezTo>
                  <a:pt x="4697980" y="1206983"/>
                  <a:pt x="4957049" y="1001606"/>
                  <a:pt x="5194001" y="777272"/>
                </a:cubicBezTo>
                <a:cubicBezTo>
                  <a:pt x="5430953" y="552938"/>
                  <a:pt x="5781643" y="0"/>
                  <a:pt x="5781643" y="0"/>
                </a:cubicBezTo>
                <a:lnTo>
                  <a:pt x="5781643" y="0"/>
                </a:lnTo>
              </a:path>
            </a:pathLst>
          </a:cu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1971445" y="2362007"/>
            <a:ext cx="6794781" cy="1998297"/>
          </a:xfrm>
          <a:custGeom>
            <a:avLst/>
            <a:gdLst>
              <a:gd name="connsiteX0" fmla="*/ 0 w 6794781"/>
              <a:gd name="connsiteY0" fmla="*/ 1998297 h 1998297"/>
              <a:gd name="connsiteX1" fmla="*/ 492862 w 6794781"/>
              <a:gd name="connsiteY1" fmla="*/ 1998297 h 1998297"/>
              <a:gd name="connsiteX2" fmla="*/ 1725015 w 6794781"/>
              <a:gd name="connsiteY2" fmla="*/ 1979339 h 1998297"/>
              <a:gd name="connsiteX3" fmla="*/ 3203599 w 6794781"/>
              <a:gd name="connsiteY3" fmla="*/ 1941424 h 1998297"/>
              <a:gd name="connsiteX4" fmla="*/ 4644271 w 6794781"/>
              <a:gd name="connsiteY4" fmla="*/ 1676014 h 1998297"/>
              <a:gd name="connsiteX5" fmla="*/ 5762687 w 6794781"/>
              <a:gd name="connsiteY5" fmla="*/ 1069363 h 1998297"/>
              <a:gd name="connsiteX6" fmla="*/ 6501979 w 6794781"/>
              <a:gd name="connsiteY6" fmla="*/ 386880 h 1998297"/>
              <a:gd name="connsiteX7" fmla="*/ 6767366 w 6794781"/>
              <a:gd name="connsiteY7" fmla="*/ 26681 h 1998297"/>
              <a:gd name="connsiteX8" fmla="*/ 6786322 w 6794781"/>
              <a:gd name="connsiteY8" fmla="*/ 26681 h 199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781" h="1998297">
                <a:moveTo>
                  <a:pt x="0" y="1998297"/>
                </a:moveTo>
                <a:lnTo>
                  <a:pt x="492862" y="1998297"/>
                </a:lnTo>
                <a:lnTo>
                  <a:pt x="1725015" y="1979339"/>
                </a:lnTo>
                <a:cubicBezTo>
                  <a:pt x="2176804" y="1969860"/>
                  <a:pt x="2717056" y="1991978"/>
                  <a:pt x="3203599" y="1941424"/>
                </a:cubicBezTo>
                <a:cubicBezTo>
                  <a:pt x="3690142" y="1890870"/>
                  <a:pt x="4217756" y="1821357"/>
                  <a:pt x="4644271" y="1676014"/>
                </a:cubicBezTo>
                <a:cubicBezTo>
                  <a:pt x="5070786" y="1530671"/>
                  <a:pt x="5453069" y="1284219"/>
                  <a:pt x="5762687" y="1069363"/>
                </a:cubicBezTo>
                <a:cubicBezTo>
                  <a:pt x="6072305" y="854507"/>
                  <a:pt x="6334533" y="560660"/>
                  <a:pt x="6501979" y="386880"/>
                </a:cubicBezTo>
                <a:cubicBezTo>
                  <a:pt x="6669425" y="213100"/>
                  <a:pt x="6719976" y="86714"/>
                  <a:pt x="6767366" y="26681"/>
                </a:cubicBezTo>
                <a:cubicBezTo>
                  <a:pt x="6814756" y="-33352"/>
                  <a:pt x="6786322" y="26681"/>
                  <a:pt x="6786322" y="26681"/>
                </a:cubicBezTo>
              </a:path>
            </a:pathLst>
          </a:cu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64420" y="4360304"/>
            <a:ext cx="1173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“water”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415940" y="3241791"/>
            <a:ext cx="848480" cy="14878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40" y="2799319"/>
            <a:ext cx="2362200" cy="419100"/>
          </a:xfrm>
          <a:prstGeom prst="rect">
            <a:avLst/>
          </a:prstGeom>
        </p:spPr>
      </p:pic>
      <p:sp>
        <p:nvSpPr>
          <p:cNvPr id="32" name="Right Brace 31"/>
          <p:cNvSpPr/>
          <p:nvPr/>
        </p:nvSpPr>
        <p:spPr>
          <a:xfrm>
            <a:off x="3649736" y="3616525"/>
            <a:ext cx="155448" cy="914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urved Connector 33"/>
          <p:cNvCxnSpPr/>
          <p:nvPr/>
        </p:nvCxnSpPr>
        <p:spPr>
          <a:xfrm rot="5400000">
            <a:off x="3580970" y="2349255"/>
            <a:ext cx="1988895" cy="1502554"/>
          </a:xfrm>
          <a:prstGeom prst="curvedConnector3">
            <a:avLst>
              <a:gd name="adj1" fmla="val 9765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141932" y="1225320"/>
            <a:ext cx="2369526" cy="924296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195" y="1225320"/>
            <a:ext cx="1143000" cy="4191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606869" y="1796820"/>
            <a:ext cx="115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sz="2400" dirty="0" smtClean="0"/>
              <a:t>honey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88" y="1281784"/>
            <a:ext cx="1130300" cy="41910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7493149" y="1239365"/>
            <a:ext cx="1650851" cy="910251"/>
          </a:xfrm>
          <a:prstGeom prst="rect">
            <a:avLst/>
          </a:prstGeom>
          <a:solidFill>
            <a:schemeClr val="accent1">
              <a:alpha val="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574435" y="2406040"/>
            <a:ext cx="2896776" cy="1402931"/>
          </a:xfrm>
          <a:prstGeom prst="rect">
            <a:avLst/>
          </a:prstGeom>
          <a:solidFill>
            <a:schemeClr val="accent3">
              <a:lumMod val="20000"/>
              <a:lumOff val="80000"/>
              <a:alpha val="16000"/>
            </a:schemeClr>
          </a:solidFill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613701" y="5044025"/>
            <a:ext cx="2888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Inertial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</a:t>
            </a:r>
            <a:r>
              <a:rPr lang="en-US" sz="2400" dirty="0" smtClean="0">
                <a:solidFill>
                  <a:srgbClr val="FF0000"/>
                </a:solidFill>
              </a:rPr>
              <a:t>hear-</a:t>
            </a:r>
            <a:r>
              <a:rPr lang="en-US" sz="2400" dirty="0" err="1" smtClean="0">
                <a:solidFill>
                  <a:srgbClr val="FF0000"/>
                </a:solidFill>
              </a:rPr>
              <a:t>thickenning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606869" y="447229"/>
            <a:ext cx="1089006" cy="3317709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554167" y="5044025"/>
            <a:ext cx="2521177" cy="947015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6814756" y="3495699"/>
            <a:ext cx="28434" cy="1850413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04658" y="1096216"/>
            <a:ext cx="2322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shear-thinning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236377" y="1155069"/>
            <a:ext cx="2359126" cy="463836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47" y="5022815"/>
            <a:ext cx="14478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1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532" y="4381500"/>
            <a:ext cx="3097568" cy="1533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Bernoulli fly </a:t>
            </a:r>
            <a:r>
              <a:rPr lang="en-US" dirty="0" err="1" smtClean="0"/>
              <a:t>aeroplanes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32037"/>
            <a:ext cx="5343525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Wing is curved on one side and straight on the other. So two fluid particles </a:t>
            </a:r>
            <a:r>
              <a:rPr lang="mr-IN" sz="2400" dirty="0" smtClean="0"/>
              <a:t>–</a:t>
            </a:r>
            <a:r>
              <a:rPr lang="en-US" sz="2400" dirty="0" smtClean="0"/>
              <a:t> one above and one below </a:t>
            </a:r>
            <a:r>
              <a:rPr lang="mr-IN" sz="2400" dirty="0" smtClean="0"/>
              <a:t>–</a:t>
            </a:r>
            <a:r>
              <a:rPr lang="en-US" sz="2400" dirty="0" smtClean="0"/>
              <a:t> following two different streamlines move from S to T in the same time. </a:t>
            </a:r>
          </a:p>
          <a:p>
            <a:r>
              <a:rPr lang="en-US" sz="2400" dirty="0" smtClean="0"/>
              <a:t>So the velocity is higher above than below. </a:t>
            </a:r>
          </a:p>
          <a:p>
            <a:r>
              <a:rPr lang="en-US" sz="2400" dirty="0" smtClean="0"/>
              <a:t>So by Bernoulli’s theorem the pressure is higher below than above. This gives the lift.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757363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Arguments: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138" y="1265237"/>
            <a:ext cx="3243262" cy="240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6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Lattice </a:t>
            </a:r>
            <a:r>
              <a:rPr lang="en-US" dirty="0" err="1" smtClean="0"/>
              <a:t>Boltzman</a:t>
            </a:r>
            <a:r>
              <a:rPr lang="en-US" dirty="0" smtClean="0"/>
              <a:t> simulation of flow in a non-uniform channel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2" y="2131154"/>
            <a:ext cx="5162168" cy="3437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909" y="2459927"/>
            <a:ext cx="2870821" cy="295455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2352782" y="3071973"/>
            <a:ext cx="10274" cy="15205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63056" y="4068566"/>
            <a:ext cx="43372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700320" y="3184989"/>
            <a:ext cx="0" cy="883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29465" y="3184989"/>
            <a:ext cx="0" cy="12945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29465" y="3626777"/>
            <a:ext cx="5763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493267" y="2948683"/>
            <a:ext cx="0" cy="678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1658" y="6195317"/>
            <a:ext cx="306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Simulations by Lukas </a:t>
            </a:r>
            <a:r>
              <a:rPr lang="en-US" dirty="0" err="1" smtClean="0"/>
              <a:t>Cendblad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6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No, he cannot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9428"/>
            <a:ext cx="5300663" cy="3454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Bernoulli’s equation applies to individual streamlines, cannot be used between two different ones. </a:t>
            </a:r>
          </a:p>
          <a:p>
            <a:r>
              <a:rPr lang="en-US" sz="2400" dirty="0" smtClean="0"/>
              <a:t>You do not need two different paths along top and bottom to generate a lift. An example is the force on a sail.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28675" y="135220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Counter-arguments: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610" y="4627214"/>
            <a:ext cx="2618189" cy="959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136" y="1562894"/>
            <a:ext cx="3249139" cy="24190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900" y="5715000"/>
            <a:ext cx="3223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“How wings work ?” H. </a:t>
            </a:r>
            <a:r>
              <a:rPr lang="en-US" dirty="0" err="1" smtClean="0"/>
              <a:t>Babinsky</a:t>
            </a:r>
            <a:endParaRPr lang="en-US" dirty="0" smtClean="0"/>
          </a:p>
          <a:p>
            <a:r>
              <a:rPr lang="en-US" dirty="0" smtClean="0"/>
              <a:t>Phys. </a:t>
            </a:r>
            <a:r>
              <a:rPr lang="en-US" dirty="0" err="1" smtClean="0"/>
              <a:t>Educ</a:t>
            </a:r>
            <a:r>
              <a:rPr lang="en-US" dirty="0" smtClean="0"/>
              <a:t>, 2003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0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ation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2711" y="1300163"/>
            <a:ext cx="6546852" cy="4910570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98462" y="280640"/>
            <a:ext cx="8745537" cy="81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Do two fluid </a:t>
            </a:r>
            <a:r>
              <a:rPr lang="en-US" sz="2400" smtClean="0"/>
              <a:t>particles really move from S to T in the same time 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667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do we fly then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well, I am not telling you now. But remember that without viscosity, which in not in Bernoulli’s equations, there is neither drag nor lift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3089288"/>
            <a:ext cx="7515225" cy="352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0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solution to the Euler equation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8578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Steady and absence </a:t>
            </a:r>
            <a:r>
              <a:rPr lang="en-US" sz="2800" smtClean="0"/>
              <a:t>of gravity:</a:t>
            </a:r>
            <a:endParaRPr lang="en-US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2368552"/>
            <a:ext cx="3556000" cy="927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075" y="3205165"/>
            <a:ext cx="15748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250" y="3212309"/>
            <a:ext cx="2032000" cy="62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3992566"/>
            <a:ext cx="3479800" cy="13716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81037" y="5229229"/>
            <a:ext cx="8229600" cy="58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A solution, not “the” solution.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8046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800"/>
          </a:xfrm>
        </p:spPr>
        <p:txBody>
          <a:bodyPr/>
          <a:lstStyle/>
          <a:p>
            <a:r>
              <a:rPr lang="en-US" dirty="0" smtClean="0"/>
              <a:t>Streamlines (2d)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37" y="2107406"/>
            <a:ext cx="3443288" cy="3376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5919509"/>
            <a:ext cx="2743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32" y="2675591"/>
            <a:ext cx="27813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4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streamlines (2d)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" y="1417638"/>
            <a:ext cx="2728913" cy="2675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099913"/>
            <a:ext cx="2225676" cy="273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113" y="1391901"/>
            <a:ext cx="2781408" cy="2727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900" y="5016500"/>
            <a:ext cx="1854200" cy="271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971" y="1370470"/>
            <a:ext cx="2825121" cy="27701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0838" y="5015170"/>
            <a:ext cx="2098468" cy="229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7271" y="6325187"/>
            <a:ext cx="1803400" cy="330200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>
            <a:off x="5890583" y="2534901"/>
            <a:ext cx="809248" cy="5732471"/>
          </a:xfrm>
          <a:prstGeom prst="rightBrace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370" y="5794935"/>
            <a:ext cx="1556913" cy="37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095" y="1078341"/>
            <a:ext cx="4417695" cy="442996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326130" y="2177415"/>
            <a:ext cx="3480435" cy="252031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06115" y="2486025"/>
            <a:ext cx="3377565" cy="24517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63290" y="4305315"/>
            <a:ext cx="3545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36795" y="2486025"/>
            <a:ext cx="3161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E</a:t>
            </a:r>
            <a:endParaRPr lang="en-US" sz="21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413476" y="2546992"/>
            <a:ext cx="3545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86580" y="3437572"/>
            <a:ext cx="3545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98323" y="3437572"/>
            <a:ext cx="3545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67633" y="2546992"/>
            <a:ext cx="3545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01762" y="1630695"/>
            <a:ext cx="3161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E</a:t>
            </a:r>
            <a:endParaRPr lang="en-US" sz="21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504149" y="3440452"/>
            <a:ext cx="3161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E</a:t>
            </a:r>
            <a:endParaRPr lang="en-US" sz="21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625352" y="4326270"/>
            <a:ext cx="3161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E</a:t>
            </a:r>
            <a:endParaRPr lang="en-US" sz="2100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67553" y="-48354"/>
            <a:ext cx="8229600" cy="1143000"/>
          </a:xfrm>
        </p:spPr>
        <p:txBody>
          <a:bodyPr/>
          <a:lstStyle/>
          <a:p>
            <a:r>
              <a:rPr lang="en-US" dirty="0" smtClean="0"/>
              <a:t>more streamlines (2d)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14400" y="5880847"/>
            <a:ext cx="296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Elliptic and Hyperbolic points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142" y="5920860"/>
            <a:ext cx="3232150" cy="33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12419</TotalTime>
  <Words>499</Words>
  <Application>Microsoft Macintosh PowerPoint</Application>
  <PresentationFormat>On-screen Show (4:3)</PresentationFormat>
  <Paragraphs>76</Paragraphs>
  <Slides>20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Georgia</vt:lpstr>
      <vt:lpstr>Mangal</vt:lpstr>
      <vt:lpstr>Office Theme</vt:lpstr>
      <vt:lpstr>PowerPoint Presentation</vt:lpstr>
      <vt:lpstr>Can Bernoulli fly aeroplanes ?</vt:lpstr>
      <vt:lpstr>No, he cannot</vt:lpstr>
      <vt:lpstr>PowerPoint Presentation</vt:lpstr>
      <vt:lpstr>So how do we fly then ?</vt:lpstr>
      <vt:lpstr>A solution to the Euler equation</vt:lpstr>
      <vt:lpstr>Streamlines (2d)</vt:lpstr>
      <vt:lpstr>more streamlines (2d) </vt:lpstr>
      <vt:lpstr>more streamlines (2d) </vt:lpstr>
      <vt:lpstr>even more streamlines (2d)</vt:lpstr>
      <vt:lpstr>Streamlines in 2d</vt:lpstr>
      <vt:lpstr>Streamlines in 3d</vt:lpstr>
      <vt:lpstr>ABC streamlines (C=0)</vt:lpstr>
      <vt:lpstr>ABC streamlines</vt:lpstr>
      <vt:lpstr>Venturi tube</vt:lpstr>
      <vt:lpstr>Pitot tube</vt:lpstr>
      <vt:lpstr>Anemometers and PIV</vt:lpstr>
      <vt:lpstr>Complex fluids</vt:lpstr>
      <vt:lpstr>Complex fluids</vt:lpstr>
      <vt:lpstr>Lattice Boltzman simulation of flow in a non-uniform channel</vt:lpstr>
    </vt:vector>
  </TitlesOfParts>
  <Company>Nordita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Bottleneck for particle collisions in turbulent aerosols</dc:title>
  <dc:creator>Dhrubaditya Mitra</dc:creator>
  <cp:lastModifiedBy>Microsoft Office User</cp:lastModifiedBy>
  <cp:revision>98</cp:revision>
  <dcterms:created xsi:type="dcterms:W3CDTF">2015-04-17T10:31:44Z</dcterms:created>
  <dcterms:modified xsi:type="dcterms:W3CDTF">2018-10-10T15:42:31Z</dcterms:modified>
</cp:coreProperties>
</file>